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75" r:id="rId4"/>
    <p:sldId id="272" r:id="rId5"/>
    <p:sldId id="276" r:id="rId6"/>
    <p:sldId id="277" r:id="rId7"/>
    <p:sldId id="279" r:id="rId8"/>
    <p:sldId id="280" r:id="rId9"/>
    <p:sldId id="281" r:id="rId10"/>
    <p:sldId id="283" r:id="rId11"/>
    <p:sldId id="284" r:id="rId12"/>
    <p:sldId id="286" r:id="rId13"/>
    <p:sldId id="288" r:id="rId14"/>
    <p:sldId id="290" r:id="rId15"/>
    <p:sldId id="289" r:id="rId16"/>
    <p:sldId id="292" r:id="rId17"/>
    <p:sldId id="291" r:id="rId18"/>
    <p:sldId id="295" r:id="rId19"/>
    <p:sldId id="293" r:id="rId20"/>
    <p:sldId id="294" r:id="rId21"/>
    <p:sldId id="296" r:id="rId22"/>
    <p:sldId id="297" r:id="rId23"/>
    <p:sldId id="298" r:id="rId24"/>
    <p:sldId id="287" r:id="rId25"/>
    <p:sldId id="302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3"/>
    <p:restoredTop sz="94674"/>
  </p:normalViewPr>
  <p:slideViewPr>
    <p:cSldViewPr snapToGrid="0" snapToObjects="1">
      <p:cViewPr varScale="1">
        <p:scale>
          <a:sx n="74" d="100"/>
          <a:sy n="74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2565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5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86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376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072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026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76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091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4619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7673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Arraste a imagem para o espaço reservado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427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59A0A-C750-DA4A-82E8-E590CE73FF85}" type="datetimeFigureOut">
              <a:rPr lang="pt-BR" smtClean="0"/>
              <a:t>11/02/2017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B4A6A-2EAF-B14F-A77D-F4E2BEFC0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1020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63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7577" y="450761"/>
            <a:ext cx="8306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/>
                </a:solidFill>
              </a:rPr>
              <a:t>O discípulo e </a:t>
            </a:r>
            <a:r>
              <a:rPr lang="pt-BR" sz="3200" dirty="0" smtClean="0">
                <a:solidFill>
                  <a:schemeClr val="bg1"/>
                </a:solidFill>
              </a:rPr>
              <a:t>sua essência (I </a:t>
            </a:r>
            <a:r>
              <a:rPr lang="pt-BR" sz="3200" dirty="0" err="1" smtClean="0">
                <a:solidFill>
                  <a:schemeClr val="bg1"/>
                </a:solidFill>
              </a:rPr>
              <a:t>Co</a:t>
            </a:r>
            <a:r>
              <a:rPr lang="pt-BR" sz="3200" dirty="0" smtClean="0">
                <a:solidFill>
                  <a:schemeClr val="bg1"/>
                </a:solidFill>
              </a:rPr>
              <a:t>. 1. 10)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25002" y="1549620"/>
            <a:ext cx="76886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C00000"/>
                </a:solidFill>
              </a:rPr>
              <a:t>Irmãos</a:t>
            </a:r>
            <a:r>
              <a:rPr lang="pt-BR" sz="2800" dirty="0"/>
              <a:t>, em nome de nosso Senhor Jesus Cristo suplico a todos vocês que </a:t>
            </a:r>
            <a:r>
              <a:rPr lang="pt-BR" sz="2800" b="1" dirty="0">
                <a:solidFill>
                  <a:srgbClr val="C00000"/>
                </a:solidFill>
              </a:rPr>
              <a:t>concordem</a:t>
            </a:r>
            <a:r>
              <a:rPr lang="pt-BR" sz="2800" dirty="0"/>
              <a:t> uns com os outros no que falam, para que </a:t>
            </a:r>
            <a:r>
              <a:rPr lang="pt-BR" sz="2800" b="1" dirty="0">
                <a:solidFill>
                  <a:srgbClr val="C00000"/>
                </a:solidFill>
              </a:rPr>
              <a:t>não haja divisões </a:t>
            </a:r>
            <a:r>
              <a:rPr lang="pt-BR" sz="2800" dirty="0"/>
              <a:t>entre vocês, e, sim, que todos estejam unidos num só </a:t>
            </a:r>
            <a:r>
              <a:rPr lang="pt-BR" sz="2800" b="1" dirty="0">
                <a:solidFill>
                  <a:srgbClr val="C00000"/>
                </a:solidFill>
              </a:rPr>
              <a:t>pensamento</a:t>
            </a:r>
            <a:r>
              <a:rPr lang="pt-BR" sz="2800" dirty="0"/>
              <a:t> e num só </a:t>
            </a:r>
            <a:r>
              <a:rPr lang="pt-BR" sz="2800" b="1" dirty="0">
                <a:solidFill>
                  <a:srgbClr val="C00000"/>
                </a:solidFill>
              </a:rPr>
              <a:t>parecer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0576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7577" y="450761"/>
            <a:ext cx="8306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/>
                </a:solidFill>
              </a:rPr>
              <a:t>O discípulo e </a:t>
            </a:r>
            <a:r>
              <a:rPr lang="pt-BR" sz="3200" dirty="0" smtClean="0">
                <a:solidFill>
                  <a:schemeClr val="bg1"/>
                </a:solidFill>
              </a:rPr>
              <a:t>sua essência (I </a:t>
            </a:r>
            <a:r>
              <a:rPr lang="pt-BR" sz="3200" dirty="0" err="1" smtClean="0">
                <a:solidFill>
                  <a:schemeClr val="bg1"/>
                </a:solidFill>
              </a:rPr>
              <a:t>Co</a:t>
            </a:r>
            <a:r>
              <a:rPr lang="pt-BR" sz="3200" dirty="0" smtClean="0">
                <a:solidFill>
                  <a:schemeClr val="bg1"/>
                </a:solidFill>
              </a:rPr>
              <a:t>. 1. 10)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566669" y="2000381"/>
            <a:ext cx="43530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Membro de uma família</a:t>
            </a:r>
          </a:p>
          <a:p>
            <a:endParaRPr lang="pt-BR" sz="2800" b="1" dirty="0"/>
          </a:p>
          <a:p>
            <a:r>
              <a:rPr lang="pt-BR" sz="2800" b="1" dirty="0" smtClean="0"/>
              <a:t>Concordam</a:t>
            </a:r>
          </a:p>
          <a:p>
            <a:endParaRPr lang="pt-BR" sz="2800" b="1" dirty="0"/>
          </a:p>
          <a:p>
            <a:r>
              <a:rPr lang="pt-BR" sz="2800" b="1" dirty="0" smtClean="0"/>
              <a:t>O mesmo propósito</a:t>
            </a:r>
          </a:p>
          <a:p>
            <a:endParaRPr lang="pt-BR" sz="2800" b="1" dirty="0"/>
          </a:p>
          <a:p>
            <a:r>
              <a:rPr lang="pt-BR" sz="2800" b="1" dirty="0" smtClean="0"/>
              <a:t>A mesma direção</a:t>
            </a:r>
            <a:endParaRPr lang="pt-BR" dirty="0"/>
          </a:p>
        </p:txBody>
      </p:sp>
      <p:cxnSp>
        <p:nvCxnSpPr>
          <p:cNvPr id="5" name="Conector angulado 4"/>
          <p:cNvCxnSpPr/>
          <p:nvPr/>
        </p:nvCxnSpPr>
        <p:spPr>
          <a:xfrm>
            <a:off x="2472744" y="1803042"/>
            <a:ext cx="5215943" cy="3631843"/>
          </a:xfrm>
          <a:prstGeom prst="bentConnector3">
            <a:avLst>
              <a:gd name="adj1" fmla="val 4185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4919730" y="2280135"/>
            <a:ext cx="42242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err="1" smtClean="0"/>
              <a:t>Cristocêntrica</a:t>
            </a:r>
            <a:r>
              <a:rPr lang="pt-BR" sz="2400" dirty="0" smtClean="0"/>
              <a:t> / Filho</a:t>
            </a:r>
          </a:p>
          <a:p>
            <a:endParaRPr lang="pt-BR" sz="2400" dirty="0" smtClean="0"/>
          </a:p>
          <a:p>
            <a:r>
              <a:rPr lang="pt-BR" sz="2400" dirty="0" smtClean="0"/>
              <a:t>Bíblica / Aliança</a:t>
            </a:r>
          </a:p>
          <a:p>
            <a:endParaRPr lang="pt-BR" sz="2400" dirty="0" smtClean="0"/>
          </a:p>
          <a:p>
            <a:r>
              <a:rPr lang="pt-BR" sz="2400" dirty="0" smtClean="0"/>
              <a:t>Carismática / No Espírito</a:t>
            </a:r>
          </a:p>
          <a:p>
            <a:endParaRPr lang="pt-BR" sz="2400" dirty="0" smtClean="0"/>
          </a:p>
          <a:p>
            <a:r>
              <a:rPr lang="pt-BR" sz="2400" dirty="0" smtClean="0"/>
              <a:t>Escatológica / Missão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85037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7577" y="450761"/>
            <a:ext cx="8435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/>
                </a:solidFill>
              </a:rPr>
              <a:t>O discípulo </a:t>
            </a:r>
            <a:r>
              <a:rPr lang="pt-BR" sz="3200" dirty="0" smtClean="0">
                <a:solidFill>
                  <a:schemeClr val="bg1"/>
                </a:solidFill>
              </a:rPr>
              <a:t>desconectado da essência – 1. 11 e 12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25002" y="1549620"/>
            <a:ext cx="76886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Meus irmãos, fui informado por alguns da casa de </a:t>
            </a:r>
            <a:r>
              <a:rPr lang="pt-BR" sz="2800" dirty="0" err="1"/>
              <a:t>Cloe</a:t>
            </a:r>
            <a:r>
              <a:rPr lang="pt-BR" sz="2800" dirty="0"/>
              <a:t> de que há divisões entre vocês.</a:t>
            </a:r>
          </a:p>
          <a:p>
            <a:r>
              <a:rPr lang="pt-BR" sz="2800" dirty="0" smtClean="0"/>
              <a:t>Com </a:t>
            </a:r>
            <a:r>
              <a:rPr lang="pt-BR" sz="2800" dirty="0"/>
              <a:t>isso quero dizer que cada um de vocês afirma: "Eu sou de Paulo"; "eu de Apolo"; "eu de Pedro"; e "eu de Cristo".</a:t>
            </a:r>
          </a:p>
        </p:txBody>
      </p:sp>
    </p:spTree>
    <p:extLst>
      <p:ext uri="{BB962C8B-B14F-4D97-AF65-F5344CB8AC3E}">
        <p14:creationId xmlns:p14="http://schemas.microsoft.com/office/powerpoint/2010/main" val="40660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7577" y="450761"/>
            <a:ext cx="8435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/>
                </a:solidFill>
              </a:rPr>
              <a:t>O discípulo </a:t>
            </a:r>
            <a:r>
              <a:rPr lang="pt-BR" sz="3200" dirty="0" smtClean="0">
                <a:solidFill>
                  <a:schemeClr val="bg1"/>
                </a:solidFill>
              </a:rPr>
              <a:t>desconectado da essência – 1. 11 e 12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25002" y="1549620"/>
            <a:ext cx="1764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Igreja</a:t>
            </a:r>
            <a:endParaRPr lang="pt-BR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3039419" y="1561840"/>
            <a:ext cx="1764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Discípulo</a:t>
            </a:r>
            <a:endParaRPr lang="pt-BR" sz="2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5911412" y="1548961"/>
            <a:ext cx="1764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Membro</a:t>
            </a:r>
            <a:endParaRPr lang="pt-BR" sz="28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399244" y="2460439"/>
            <a:ext cx="22795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 smtClean="0">
                <a:solidFill>
                  <a:srgbClr val="C00000"/>
                </a:solidFill>
              </a:rPr>
              <a:t>Cristocêntrica</a:t>
            </a:r>
            <a:endParaRPr lang="pt-BR" sz="2400" b="1" dirty="0" smtClean="0">
              <a:solidFill>
                <a:srgbClr val="C00000"/>
              </a:solidFill>
            </a:endParaRP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Bíblica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Carismática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Escatológica</a:t>
            </a:r>
            <a:endParaRPr lang="pt-BR" sz="2800" b="1" dirty="0">
              <a:solidFill>
                <a:srgbClr val="C0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097381" y="2460439"/>
            <a:ext cx="21121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</a:rPr>
              <a:t>Filho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Aliança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No Espírito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Missão</a:t>
            </a:r>
            <a:endParaRPr lang="pt-BR" sz="2800" b="1" dirty="0">
              <a:solidFill>
                <a:srgbClr val="C0000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982244" y="2460439"/>
            <a:ext cx="21121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</a:rPr>
              <a:t>Privado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Conveniente</a:t>
            </a:r>
          </a:p>
          <a:p>
            <a:endParaRPr lang="pt-BR" sz="2400" b="1" dirty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Preferências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Desfocado</a:t>
            </a:r>
          </a:p>
        </p:txBody>
      </p:sp>
      <p:cxnSp>
        <p:nvCxnSpPr>
          <p:cNvPr id="10" name="Conector reto 9"/>
          <p:cNvCxnSpPr/>
          <p:nvPr/>
        </p:nvCxnSpPr>
        <p:spPr>
          <a:xfrm>
            <a:off x="399244" y="2305318"/>
            <a:ext cx="7695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/>
          <p:cNvCxnSpPr/>
          <p:nvPr/>
        </p:nvCxnSpPr>
        <p:spPr>
          <a:xfrm>
            <a:off x="399243" y="3063025"/>
            <a:ext cx="7695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399243" y="3799267"/>
            <a:ext cx="7695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>
            <a:off x="399244" y="4533363"/>
            <a:ext cx="7695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>
            <a:off x="2678805" y="1548961"/>
            <a:ext cx="0" cy="3782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>
            <a:off x="5396247" y="1548960"/>
            <a:ext cx="0" cy="3782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39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75008" y="349291"/>
            <a:ext cx="64265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solidFill>
                  <a:schemeClr val="bg1"/>
                </a:solidFill>
              </a:rPr>
              <a:t>O discípulo desconectado da essência não cumpre a missão</a:t>
            </a:r>
            <a:endParaRPr lang="pt-BR" sz="3600" b="1" dirty="0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0" y="2460439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err="1" smtClean="0">
                <a:solidFill>
                  <a:srgbClr val="FFFF00"/>
                </a:solidFill>
              </a:rPr>
              <a:t>Cristocêntrica</a:t>
            </a:r>
            <a:endParaRPr lang="pt-BR" sz="2400" b="1" dirty="0" smtClean="0">
              <a:solidFill>
                <a:srgbClr val="FFFF00"/>
              </a:solidFill>
            </a:endParaRPr>
          </a:p>
          <a:p>
            <a:pPr algn="ctr"/>
            <a:endParaRPr lang="pt-BR" sz="2400" b="1" dirty="0" smtClean="0">
              <a:solidFill>
                <a:srgbClr val="FFFF00"/>
              </a:solidFill>
            </a:endParaRPr>
          </a:p>
          <a:p>
            <a:pPr algn="ctr"/>
            <a:r>
              <a:rPr lang="pt-BR" sz="2400" b="1" dirty="0" smtClean="0">
                <a:solidFill>
                  <a:srgbClr val="FFFF00"/>
                </a:solidFill>
              </a:rPr>
              <a:t>Bíblica</a:t>
            </a:r>
          </a:p>
          <a:p>
            <a:pPr algn="ctr"/>
            <a:endParaRPr lang="pt-BR" sz="2400" b="1" dirty="0" smtClean="0">
              <a:solidFill>
                <a:srgbClr val="FFFF00"/>
              </a:solidFill>
            </a:endParaRPr>
          </a:p>
          <a:p>
            <a:pPr algn="ctr"/>
            <a:r>
              <a:rPr lang="pt-BR" sz="2400" b="1" dirty="0" smtClean="0">
                <a:solidFill>
                  <a:srgbClr val="FFFF00"/>
                </a:solidFill>
              </a:rPr>
              <a:t>Carismática</a:t>
            </a:r>
          </a:p>
          <a:p>
            <a:pPr algn="ctr"/>
            <a:endParaRPr lang="pt-BR" sz="2400" b="1" dirty="0" smtClean="0">
              <a:solidFill>
                <a:srgbClr val="FFFF00"/>
              </a:solidFill>
            </a:endParaRPr>
          </a:p>
          <a:p>
            <a:pPr algn="ctr"/>
            <a:r>
              <a:rPr lang="pt-BR" sz="2400" b="1" dirty="0" smtClean="0">
                <a:solidFill>
                  <a:srgbClr val="FFFF00"/>
                </a:solidFill>
              </a:rPr>
              <a:t>Escatológica</a:t>
            </a:r>
            <a:endParaRPr lang="pt-BR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81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761" y="0"/>
            <a:ext cx="9910405" cy="6858000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5743976" y="2927673"/>
            <a:ext cx="3258355" cy="381214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014432" y="3133735"/>
            <a:ext cx="29878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Liturgia?</a:t>
            </a:r>
          </a:p>
          <a:p>
            <a:endParaRPr lang="pt-BR" sz="2400" dirty="0" smtClean="0"/>
          </a:p>
          <a:p>
            <a:r>
              <a:rPr lang="pt-BR" sz="2400" b="1" dirty="0" smtClean="0"/>
              <a:t>Conexão com a vida?</a:t>
            </a:r>
          </a:p>
          <a:p>
            <a:endParaRPr lang="pt-BR" sz="2400" dirty="0" smtClean="0"/>
          </a:p>
          <a:p>
            <a:r>
              <a:rPr lang="pt-BR" sz="2400" b="1" dirty="0" smtClean="0"/>
              <a:t>Cristão são </a:t>
            </a:r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</a:rPr>
              <a:t>exclusivistas, hipócritas, preconceituosos e ensimesmados.</a:t>
            </a:r>
            <a:endParaRPr lang="pt-BR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525193" y="884842"/>
            <a:ext cx="332559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 novas gerações crescem SEM:</a:t>
            </a:r>
          </a:p>
          <a:p>
            <a:endParaRPr lang="pt-B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Referência familiar</a:t>
            </a:r>
          </a:p>
          <a:p>
            <a:pPr marL="457200" indent="-457200">
              <a:buFontTx/>
              <a:buChar char="-"/>
            </a:pPr>
            <a:endParaRPr lang="pt-B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Referência de autoridade</a:t>
            </a:r>
          </a:p>
          <a:p>
            <a:pPr marL="457200" indent="-457200">
              <a:buFontTx/>
              <a:buChar char="-"/>
            </a:pPr>
            <a:endParaRPr lang="pt-B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Referência cristã</a:t>
            </a:r>
          </a:p>
          <a:p>
            <a:pPr marL="457200" indent="-457200">
              <a:buFontTx/>
              <a:buChar char="-"/>
            </a:pPr>
            <a:endParaRPr lang="pt-B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729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105" y="0"/>
            <a:ext cx="12214620" cy="685800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5091205" y="712693"/>
            <a:ext cx="3783853" cy="5311589"/>
          </a:xfrm>
          <a:prstGeom prst="rect">
            <a:avLst/>
          </a:prstGeom>
          <a:solidFill>
            <a:srgbClr val="C0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5429770" y="1467752"/>
            <a:ext cx="3267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>
                    <a:lumMod val="9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Estão na igreja mas sem comprometimento</a:t>
            </a:r>
            <a:endParaRPr lang="pt-BR" sz="40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339618" y="897426"/>
            <a:ext cx="32676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 smtClean="0">
                <a:solidFill>
                  <a:schemeClr val="bg1"/>
                </a:solidFill>
              </a:rPr>
              <a:t>Nômades</a:t>
            </a:r>
          </a:p>
          <a:p>
            <a:endParaRPr lang="pt-BR" sz="4000" b="1" dirty="0" smtClean="0">
              <a:solidFill>
                <a:schemeClr val="bg1"/>
              </a:solidFill>
            </a:endParaRPr>
          </a:p>
          <a:p>
            <a:endParaRPr lang="pt-BR" sz="4000" b="1" dirty="0">
              <a:solidFill>
                <a:schemeClr val="bg1"/>
              </a:solidFill>
            </a:endParaRPr>
          </a:p>
          <a:p>
            <a:r>
              <a:rPr lang="pt-BR" sz="4000" b="1" dirty="0" smtClean="0">
                <a:solidFill>
                  <a:schemeClr val="bg1"/>
                </a:solidFill>
              </a:rPr>
              <a:t>Pródigos</a:t>
            </a:r>
          </a:p>
          <a:p>
            <a:endParaRPr lang="pt-BR" sz="4000" b="1" dirty="0" smtClean="0">
              <a:solidFill>
                <a:schemeClr val="bg1"/>
              </a:solidFill>
            </a:endParaRPr>
          </a:p>
          <a:p>
            <a:endParaRPr lang="pt-BR" sz="4000" b="1" dirty="0" smtClean="0">
              <a:solidFill>
                <a:schemeClr val="bg1"/>
              </a:solidFill>
            </a:endParaRPr>
          </a:p>
          <a:p>
            <a:r>
              <a:rPr lang="pt-BR" sz="4000" b="1" dirty="0" smtClean="0">
                <a:solidFill>
                  <a:schemeClr val="bg1"/>
                </a:solidFill>
              </a:rPr>
              <a:t>Exilados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5468407" y="3372950"/>
            <a:ext cx="3267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>
                    <a:lumMod val="9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Abandonaram a igreja</a:t>
            </a:r>
            <a:endParaRPr lang="pt-BR" sz="4000" b="1" dirty="0" smtClean="0">
              <a:solidFill>
                <a:schemeClr val="bg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5416891" y="5131780"/>
            <a:ext cx="32676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>
                    <a:lumMod val="9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Não se encaixam no padrão tradicional</a:t>
            </a:r>
            <a:endParaRPr lang="pt-BR" sz="2400" b="1" dirty="0">
              <a:solidFill>
                <a:schemeClr val="bg1">
                  <a:lumMod val="95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endParaRPr lang="pt-BR" sz="4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14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6759">
            <a:off x="4897973" y="117217"/>
            <a:ext cx="4173154" cy="297371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11" t="11622" r="12535" b="17214"/>
          <a:stretch/>
        </p:blipFill>
        <p:spPr>
          <a:xfrm>
            <a:off x="4680130" y="2884867"/>
            <a:ext cx="2399672" cy="3359539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96214" y="463637"/>
            <a:ext cx="4005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>
                    <a:lumMod val="95000"/>
                  </a:schemeClr>
                </a:solidFill>
              </a:rPr>
              <a:t>Vida </a:t>
            </a:r>
            <a:r>
              <a:rPr lang="pt-BR" sz="3200" b="1" dirty="0" err="1" smtClean="0">
                <a:solidFill>
                  <a:schemeClr val="bg1">
                    <a:lumMod val="95000"/>
                  </a:schemeClr>
                </a:solidFill>
              </a:rPr>
              <a:t>Missional</a:t>
            </a:r>
            <a:endParaRPr lang="pt-BR" sz="3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89397" y="1604073"/>
            <a:ext cx="391517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Antes:</a:t>
            </a:r>
          </a:p>
          <a:p>
            <a:r>
              <a:rPr lang="pt-BR" sz="2400" dirty="0" smtClean="0"/>
              <a:t>Convites para virem à igreja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r>
              <a:rPr lang="pt-BR" sz="3200" b="1" dirty="0" smtClean="0"/>
              <a:t>Hoje:</a:t>
            </a:r>
          </a:p>
          <a:p>
            <a:r>
              <a:rPr lang="pt-BR" sz="2400" dirty="0" smtClean="0"/>
              <a:t>Maneiras de se inserir no ambiente social e cultural das pessoas</a:t>
            </a:r>
          </a:p>
        </p:txBody>
      </p:sp>
    </p:spTree>
    <p:extLst>
      <p:ext uri="{BB962C8B-B14F-4D97-AF65-F5344CB8AC3E}">
        <p14:creationId xmlns:p14="http://schemas.microsoft.com/office/powerpoint/2010/main" val="230323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812" y="0"/>
            <a:ext cx="17210719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941294" y="564776"/>
            <a:ext cx="7368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chemeClr val="bg1">
                    <a:lumMod val="95000"/>
                  </a:schemeClr>
                </a:solidFill>
              </a:rPr>
              <a:t>Paul David </a:t>
            </a:r>
            <a:r>
              <a:rPr lang="pt-BR" sz="3600" b="1" dirty="0" err="1" smtClean="0">
                <a:solidFill>
                  <a:schemeClr val="bg1">
                    <a:lumMod val="95000"/>
                  </a:schemeClr>
                </a:solidFill>
              </a:rPr>
              <a:t>Hewson</a:t>
            </a:r>
            <a:r>
              <a:rPr lang="pt-BR" sz="3600" b="1" dirty="0" smtClean="0">
                <a:solidFill>
                  <a:schemeClr val="bg1">
                    <a:lumMod val="95000"/>
                  </a:schemeClr>
                </a:solidFill>
              </a:rPr>
              <a:t>, compositor</a:t>
            </a:r>
            <a:endParaRPr lang="pt-BR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156447" y="1438835"/>
            <a:ext cx="6400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>
                    <a:lumMod val="95000"/>
                  </a:schemeClr>
                </a:solidFill>
              </a:rPr>
              <a:t>Eu </a:t>
            </a:r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nasci.</a:t>
            </a:r>
          </a:p>
          <a:p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Nasci </a:t>
            </a:r>
            <a:r>
              <a:rPr lang="pt-BR" sz="2800" dirty="0">
                <a:solidFill>
                  <a:schemeClr val="bg1">
                    <a:lumMod val="95000"/>
                  </a:schemeClr>
                </a:solidFill>
              </a:rPr>
              <a:t>para cantar para </a:t>
            </a:r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você</a:t>
            </a:r>
          </a:p>
          <a:p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Eu </a:t>
            </a:r>
            <a:r>
              <a:rPr lang="pt-BR" sz="2800" dirty="0">
                <a:solidFill>
                  <a:schemeClr val="bg1">
                    <a:lumMod val="95000"/>
                  </a:schemeClr>
                </a:solidFill>
              </a:rPr>
              <a:t>não tive escolha exceto exaltar </a:t>
            </a:r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você</a:t>
            </a:r>
          </a:p>
          <a:p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E </a:t>
            </a:r>
            <a:r>
              <a:rPr lang="pt-BR" sz="2800" dirty="0">
                <a:solidFill>
                  <a:schemeClr val="bg1">
                    <a:lumMod val="95000"/>
                  </a:schemeClr>
                </a:solidFill>
              </a:rPr>
              <a:t>cantar qualquer canção que você </a:t>
            </a:r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quisesse</a:t>
            </a:r>
          </a:p>
          <a:p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Eu </a:t>
            </a:r>
            <a:r>
              <a:rPr lang="pt-BR" sz="2800" dirty="0">
                <a:solidFill>
                  <a:schemeClr val="bg1">
                    <a:lumMod val="95000"/>
                  </a:schemeClr>
                </a:solidFill>
              </a:rPr>
              <a:t>te dou de volta a minha </a:t>
            </a:r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voz</a:t>
            </a:r>
          </a:p>
          <a:p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Do </a:t>
            </a:r>
            <a:r>
              <a:rPr lang="pt-BR" sz="2800" dirty="0">
                <a:solidFill>
                  <a:schemeClr val="bg1">
                    <a:lumMod val="95000"/>
                  </a:schemeClr>
                </a:solidFill>
              </a:rPr>
              <a:t>ventre meu primeiro choro, foi um alegre barulho</a:t>
            </a:r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endParaRPr lang="pt-BR" sz="28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Justificado </a:t>
            </a:r>
            <a:r>
              <a:rPr lang="pt-BR" sz="2800" dirty="0">
                <a:solidFill>
                  <a:schemeClr val="bg1">
                    <a:lumMod val="95000"/>
                  </a:schemeClr>
                </a:solidFill>
              </a:rPr>
              <a:t>até que morramos, eu e você </a:t>
            </a:r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glorificaremos o </a:t>
            </a:r>
            <a:r>
              <a:rPr lang="pt-BR" sz="2800" dirty="0">
                <a:solidFill>
                  <a:schemeClr val="bg1">
                    <a:lumMod val="95000"/>
                  </a:schemeClr>
                </a:solidFill>
              </a:rPr>
              <a:t>Magnífico</a:t>
            </a:r>
          </a:p>
        </p:txBody>
      </p:sp>
    </p:spTree>
    <p:extLst>
      <p:ext uri="{BB962C8B-B14F-4D97-AF65-F5344CB8AC3E}">
        <p14:creationId xmlns:p14="http://schemas.microsoft.com/office/powerpoint/2010/main" val="126333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812" y="0"/>
            <a:ext cx="17210719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941294" y="564776"/>
            <a:ext cx="7368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chemeClr val="bg1">
                    <a:lumMod val="95000"/>
                  </a:schemeClr>
                </a:solidFill>
              </a:rPr>
              <a:t>Paul David </a:t>
            </a:r>
            <a:r>
              <a:rPr lang="pt-BR" sz="3600" b="1" dirty="0" err="1" smtClean="0">
                <a:solidFill>
                  <a:schemeClr val="bg1">
                    <a:lumMod val="95000"/>
                  </a:schemeClr>
                </a:solidFill>
              </a:rPr>
              <a:t>Hewson</a:t>
            </a:r>
            <a:r>
              <a:rPr lang="pt-BR" sz="3600" b="1" dirty="0" smtClean="0">
                <a:solidFill>
                  <a:schemeClr val="bg1">
                    <a:lumMod val="95000"/>
                  </a:schemeClr>
                </a:solidFill>
              </a:rPr>
              <a:t>, ativista social</a:t>
            </a:r>
            <a:endParaRPr lang="pt-BR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156447" y="1438835"/>
            <a:ext cx="6400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Deus está com quem é vulnerável e pobre.</a:t>
            </a:r>
          </a:p>
          <a:p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Deus está nas favelas, nas casas de papelão que os pobres fazem de casa.</a:t>
            </a:r>
          </a:p>
          <a:p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Deus está no silêncio de uma mãe, que infectou seu filho com um vírus que irá acabar com a vida de ambos.</a:t>
            </a:r>
          </a:p>
          <a:p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Deus está nos gritos sob os escombros da guerra. Deus está nos destroços de vidas e oportunidades desperdiçadas.</a:t>
            </a:r>
          </a:p>
          <a:p>
            <a:endParaRPr lang="pt-BR" sz="28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</a:rPr>
              <a:t>E Deus está conosco se estamos com eles.</a:t>
            </a:r>
            <a:endParaRPr lang="pt-BR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39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9" b="4329"/>
          <a:stretch/>
        </p:blipFill>
        <p:spPr>
          <a:xfrm>
            <a:off x="0" y="0"/>
            <a:ext cx="9144000" cy="5653825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094702" y="2137894"/>
            <a:ext cx="70576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Vida </a:t>
            </a:r>
            <a:r>
              <a:rPr lang="pt-BR" sz="6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Missional</a:t>
            </a:r>
            <a:endParaRPr lang="pt-BR" sz="6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06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3950" y="0"/>
            <a:ext cx="10972800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941294" y="564776"/>
            <a:ext cx="7368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chemeClr val="bg1">
                    <a:lumMod val="95000"/>
                  </a:schemeClr>
                </a:solidFill>
              </a:rPr>
              <a:t>Bono Vox</a:t>
            </a:r>
            <a:endParaRPr lang="pt-BR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1056068" y="1365160"/>
            <a:ext cx="3940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olidFill>
                  <a:schemeClr val="bg1">
                    <a:lumMod val="95000"/>
                  </a:schemeClr>
                </a:solidFill>
              </a:rPr>
              <a:t>“Mas eu ainda não encontrei </a:t>
            </a:r>
          </a:p>
          <a:p>
            <a:r>
              <a:rPr lang="pt-BR" sz="2400" b="1" dirty="0" smtClean="0">
                <a:solidFill>
                  <a:schemeClr val="bg1">
                    <a:lumMod val="95000"/>
                  </a:schemeClr>
                </a:solidFill>
              </a:rPr>
              <a:t>o que estou procurando”</a:t>
            </a:r>
            <a:endParaRPr lang="pt-BR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56068" y="2437327"/>
            <a:ext cx="30909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 smtClean="0">
                <a:solidFill>
                  <a:srgbClr val="FFFF00"/>
                </a:solidFill>
              </a:rPr>
              <a:t>Propósito de vida</a:t>
            </a:r>
            <a:endParaRPr lang="pt-BR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76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296214" y="463637"/>
            <a:ext cx="4005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>
                    <a:lumMod val="95000"/>
                  </a:schemeClr>
                </a:solidFill>
              </a:rPr>
              <a:t>Vida </a:t>
            </a:r>
            <a:r>
              <a:rPr lang="pt-BR" sz="3200" b="1" dirty="0" err="1" smtClean="0">
                <a:solidFill>
                  <a:schemeClr val="bg1">
                    <a:lumMod val="95000"/>
                  </a:schemeClr>
                </a:solidFill>
              </a:rPr>
              <a:t>Missional</a:t>
            </a:r>
            <a:endParaRPr lang="pt-BR" sz="3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89397" y="1604073"/>
            <a:ext cx="67485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A igreja do NT sabia o que era viver a margem e fazer a diferença.</a:t>
            </a:r>
          </a:p>
          <a:p>
            <a:endParaRPr lang="pt-BR" sz="3200" b="1" dirty="0"/>
          </a:p>
          <a:p>
            <a:r>
              <a:rPr lang="pt-BR" sz="3200" b="1" dirty="0" smtClean="0"/>
              <a:t>Esse é nosso desafio.</a:t>
            </a: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410596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296214" y="463637"/>
            <a:ext cx="4005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>
                    <a:lumMod val="95000"/>
                  </a:schemeClr>
                </a:solidFill>
              </a:rPr>
              <a:t>Vida </a:t>
            </a:r>
            <a:r>
              <a:rPr lang="pt-BR" sz="3200" b="1" dirty="0" err="1" smtClean="0">
                <a:solidFill>
                  <a:schemeClr val="bg1">
                    <a:lumMod val="95000"/>
                  </a:schemeClr>
                </a:solidFill>
              </a:rPr>
              <a:t>Missional</a:t>
            </a:r>
            <a:endParaRPr lang="pt-BR" sz="3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96214" y="5532807"/>
            <a:ext cx="6748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C00000"/>
                </a:solidFill>
              </a:rPr>
              <a:t>Métodos X Pessoas</a:t>
            </a:r>
            <a:endParaRPr lang="pt-BR" sz="2400" dirty="0" smtClean="0">
              <a:solidFill>
                <a:srgbClr val="C00000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75065" cy="549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27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296214" y="463637"/>
            <a:ext cx="4005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>
                    <a:lumMod val="95000"/>
                  </a:schemeClr>
                </a:solidFill>
              </a:rPr>
              <a:t>Pensamento e parecer</a:t>
            </a:r>
            <a:endParaRPr lang="pt-BR" sz="3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89397" y="1604073"/>
            <a:ext cx="437881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A Mensagem da cruz</a:t>
            </a:r>
          </a:p>
          <a:p>
            <a:endParaRPr lang="pt-BR" sz="3200" b="1" dirty="0"/>
          </a:p>
          <a:p>
            <a:r>
              <a:rPr lang="pt-BR" sz="3200" b="1" dirty="0" smtClean="0"/>
              <a:t>Vida no Espírito</a:t>
            </a:r>
          </a:p>
          <a:p>
            <a:endParaRPr lang="pt-BR" sz="3200" b="1" dirty="0"/>
          </a:p>
          <a:p>
            <a:r>
              <a:rPr lang="pt-BR" sz="3200" b="1" dirty="0" smtClean="0"/>
              <a:t>Serviço, cooperação e integração</a:t>
            </a:r>
            <a:endParaRPr lang="pt-BR" sz="24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8" r="22823" b="11162"/>
          <a:stretch/>
        </p:blipFill>
        <p:spPr>
          <a:xfrm>
            <a:off x="5318683" y="1190080"/>
            <a:ext cx="3400313" cy="405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33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7577" y="450761"/>
            <a:ext cx="8435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/>
                </a:solidFill>
              </a:rPr>
              <a:t>O discípulo </a:t>
            </a:r>
            <a:r>
              <a:rPr lang="pt-BR" sz="3200" dirty="0" smtClean="0">
                <a:solidFill>
                  <a:schemeClr val="bg1"/>
                </a:solidFill>
              </a:rPr>
              <a:t>reconectado – cp. 4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25002" y="1549620"/>
            <a:ext cx="1764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Igreja</a:t>
            </a:r>
            <a:endParaRPr lang="pt-BR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2511380" y="1561840"/>
            <a:ext cx="1764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Discípulo</a:t>
            </a:r>
            <a:endParaRPr lang="pt-BR" sz="2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4314416" y="1548961"/>
            <a:ext cx="1764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Membro</a:t>
            </a:r>
            <a:endParaRPr lang="pt-BR" sz="28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399244" y="2460439"/>
            <a:ext cx="22795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 smtClean="0">
                <a:solidFill>
                  <a:srgbClr val="C00000"/>
                </a:solidFill>
              </a:rPr>
              <a:t>Cristocêntrica</a:t>
            </a:r>
            <a:endParaRPr lang="pt-BR" sz="2400" b="1" dirty="0" smtClean="0">
              <a:solidFill>
                <a:srgbClr val="C00000"/>
              </a:solidFill>
            </a:endParaRP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Bíblica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Carismática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Escatológica</a:t>
            </a:r>
            <a:endParaRPr lang="pt-BR" sz="2800" b="1" dirty="0">
              <a:solidFill>
                <a:srgbClr val="C0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569342" y="2460439"/>
            <a:ext cx="21121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</a:rPr>
              <a:t>Filho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Aliança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No Espírito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Missão</a:t>
            </a:r>
            <a:endParaRPr lang="pt-BR" sz="2800" b="1" dirty="0">
              <a:solidFill>
                <a:srgbClr val="C0000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372369" y="2460439"/>
            <a:ext cx="21121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</a:rPr>
              <a:t>Privado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Conveniente</a:t>
            </a:r>
          </a:p>
          <a:p>
            <a:endParaRPr lang="pt-BR" sz="2400" b="1" dirty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Preferências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Desfocado</a:t>
            </a:r>
          </a:p>
        </p:txBody>
      </p:sp>
      <p:cxnSp>
        <p:nvCxnSpPr>
          <p:cNvPr id="10" name="Conector reto 9"/>
          <p:cNvCxnSpPr/>
          <p:nvPr/>
        </p:nvCxnSpPr>
        <p:spPr>
          <a:xfrm>
            <a:off x="399244" y="2305318"/>
            <a:ext cx="7695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/>
          <p:cNvCxnSpPr/>
          <p:nvPr/>
        </p:nvCxnSpPr>
        <p:spPr>
          <a:xfrm>
            <a:off x="399243" y="3063025"/>
            <a:ext cx="7695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399243" y="3799267"/>
            <a:ext cx="7695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>
            <a:off x="399244" y="4533363"/>
            <a:ext cx="7695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>
            <a:off x="2395467" y="1548961"/>
            <a:ext cx="0" cy="3782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>
            <a:off x="4237137" y="1548960"/>
            <a:ext cx="0" cy="3782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/>
        </p:nvCxnSpPr>
        <p:spPr>
          <a:xfrm>
            <a:off x="6269861" y="1561840"/>
            <a:ext cx="0" cy="3782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6413677" y="1548960"/>
            <a:ext cx="1764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Eu e você</a:t>
            </a:r>
            <a:endParaRPr lang="pt-BR" sz="2800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6471630" y="2447559"/>
            <a:ext cx="21121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</a:rPr>
              <a:t>Sofrer o dano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Fidelidade</a:t>
            </a:r>
          </a:p>
          <a:p>
            <a:endParaRPr lang="pt-BR" sz="2400" b="1" dirty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Mentor</a:t>
            </a: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b="1" dirty="0" err="1" smtClean="0">
                <a:solidFill>
                  <a:srgbClr val="C00000"/>
                </a:solidFill>
              </a:rPr>
              <a:t>Missional</a:t>
            </a:r>
            <a:endParaRPr lang="pt-BR" sz="2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30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296214" y="463637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>
                    <a:lumMod val="95000"/>
                  </a:schemeClr>
                </a:solidFill>
              </a:rPr>
              <a:t>Vida </a:t>
            </a:r>
            <a:r>
              <a:rPr lang="pt-BR" sz="3200" b="1" dirty="0" err="1" smtClean="0">
                <a:solidFill>
                  <a:schemeClr val="bg1">
                    <a:lumMod val="95000"/>
                  </a:schemeClr>
                </a:solidFill>
              </a:rPr>
              <a:t>missional</a:t>
            </a:r>
            <a:r>
              <a:rPr lang="pt-BR" sz="3200" b="1" dirty="0" smtClean="0">
                <a:solidFill>
                  <a:schemeClr val="bg1">
                    <a:lumMod val="95000"/>
                  </a:schemeClr>
                </a:solidFill>
              </a:rPr>
              <a:t> - cooperação</a:t>
            </a:r>
            <a:endParaRPr lang="pt-BR" sz="3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3"/>
          <a:stretch/>
        </p:blipFill>
        <p:spPr>
          <a:xfrm>
            <a:off x="0" y="1226235"/>
            <a:ext cx="8963696" cy="4414711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489397" y="1604073"/>
            <a:ext cx="43788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Porque só fazemos sentido juntos</a:t>
            </a:r>
            <a:endParaRPr lang="pt-B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067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94701" y="553793"/>
            <a:ext cx="70576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err="1" smtClean="0"/>
              <a:t>Missional</a:t>
            </a:r>
            <a:endParaRPr lang="pt-BR" sz="43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669701" y="1764401"/>
            <a:ext cx="79977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</a:rPr>
              <a:t>Mais do que falar de Jesus, é encarnar o Cristianismo e viver para expressar Cristo ao mundo, em palavras e atitudes.</a:t>
            </a:r>
            <a:endParaRPr lang="pt-BR" sz="2400" b="1" dirty="0">
              <a:solidFill>
                <a:srgbClr val="C00000"/>
              </a:solidFill>
            </a:endParaRPr>
          </a:p>
          <a:p>
            <a:endParaRPr lang="pt-BR" sz="2400" b="1" dirty="0" smtClean="0">
              <a:solidFill>
                <a:srgbClr val="C00000"/>
              </a:solidFill>
            </a:endParaRPr>
          </a:p>
          <a:p>
            <a:r>
              <a:rPr lang="pt-BR" sz="2400" dirty="0" smtClean="0">
                <a:solidFill>
                  <a:srgbClr val="C00000"/>
                </a:solidFill>
              </a:rPr>
              <a:t>A igreja que, ao invés de funcionar como um centro de recuperação  (hospital), funciona como um centro de capacitação e encorajamento para cumprir a missão no mundo.</a:t>
            </a:r>
          </a:p>
          <a:p>
            <a:endParaRPr lang="pt-BR" sz="2400" b="1" dirty="0">
              <a:solidFill>
                <a:srgbClr val="C00000"/>
              </a:solidFill>
            </a:endParaRPr>
          </a:p>
          <a:p>
            <a:r>
              <a:rPr lang="pt-BR" sz="2400" b="1" dirty="0" smtClean="0">
                <a:solidFill>
                  <a:srgbClr val="C00000"/>
                </a:solidFill>
              </a:rPr>
              <a:t>“Só somos felizes quando cumprimos o chamado de Deus para nossas vidas.”</a:t>
            </a:r>
            <a:endParaRPr lang="pt-BR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68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0" y="1133341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dirty="0" smtClean="0">
                <a:solidFill>
                  <a:schemeClr val="bg1"/>
                </a:solidFill>
              </a:rPr>
              <a:t>Estudo de caso</a:t>
            </a:r>
            <a:endParaRPr lang="pt-BR" sz="60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0" y="2691685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bg1">
                    <a:lumMod val="95000"/>
                  </a:schemeClr>
                </a:solidFill>
              </a:rPr>
              <a:t>Uma perspectiva corintiana</a:t>
            </a:r>
            <a:endParaRPr lang="pt-BR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61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0" y="1133341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dirty="0" smtClean="0">
                <a:solidFill>
                  <a:schemeClr val="bg1"/>
                </a:solidFill>
              </a:rPr>
              <a:t>Estudo de caso</a:t>
            </a:r>
            <a:endParaRPr lang="pt-BR" sz="60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0" y="2691685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bg1"/>
                </a:solidFill>
              </a:rPr>
              <a:t>Uma perspectiva paulina</a:t>
            </a:r>
            <a:endParaRPr lang="pt-BR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55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7577" y="450761"/>
            <a:ext cx="8306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/>
                </a:solidFill>
              </a:rPr>
              <a:t>A igreja e </a:t>
            </a:r>
            <a:r>
              <a:rPr lang="pt-BR" sz="3200" dirty="0" smtClean="0">
                <a:solidFill>
                  <a:schemeClr val="bg1"/>
                </a:solidFill>
              </a:rPr>
              <a:t>sua essência (I </a:t>
            </a:r>
            <a:r>
              <a:rPr lang="pt-BR" sz="3200" dirty="0" err="1" smtClean="0">
                <a:solidFill>
                  <a:schemeClr val="bg1"/>
                </a:solidFill>
              </a:rPr>
              <a:t>Co</a:t>
            </a:r>
            <a:r>
              <a:rPr lang="pt-BR" sz="3200" dirty="0" smtClean="0">
                <a:solidFill>
                  <a:schemeClr val="bg1"/>
                </a:solidFill>
              </a:rPr>
              <a:t>. 1. 4 a 7)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25002" y="1549620"/>
            <a:ext cx="76886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Sempre dou graças a meu Deus por vocês, por causa da graça que lhes foi dada por ele em Cristo </a:t>
            </a:r>
            <a:r>
              <a:rPr lang="pt-BR" sz="2800" dirty="0" smtClean="0"/>
              <a:t>Jesus. Pois </a:t>
            </a:r>
            <a:r>
              <a:rPr lang="pt-BR" sz="2800" dirty="0"/>
              <a:t>nele vocês foram enriquecidos em tudo, em toda palavra e em todo conhecimento,</a:t>
            </a:r>
            <a:br>
              <a:rPr lang="pt-BR" sz="2800" dirty="0"/>
            </a:br>
            <a:r>
              <a:rPr lang="pt-BR" sz="2800" dirty="0"/>
              <a:t>porque o testemunho de Cristo foi confirmado entre </a:t>
            </a:r>
            <a:r>
              <a:rPr lang="pt-BR" sz="2800" dirty="0" smtClean="0"/>
              <a:t>vocês, de </a:t>
            </a:r>
            <a:r>
              <a:rPr lang="pt-BR" sz="2800" dirty="0"/>
              <a:t>modo que não lhes falta nenhum dom espiritual, enquanto vocês aguardam que o nosso Senhor Jesus Cristo seja revelado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05557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7577" y="450761"/>
            <a:ext cx="8306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/>
                </a:solidFill>
              </a:rPr>
              <a:t>A igreja e </a:t>
            </a:r>
            <a:r>
              <a:rPr lang="pt-BR" sz="3200" dirty="0" smtClean="0">
                <a:solidFill>
                  <a:schemeClr val="bg1"/>
                </a:solidFill>
              </a:rPr>
              <a:t>sua essência (I </a:t>
            </a:r>
            <a:r>
              <a:rPr lang="pt-BR" sz="3200" dirty="0" err="1" smtClean="0">
                <a:solidFill>
                  <a:schemeClr val="bg1"/>
                </a:solidFill>
              </a:rPr>
              <a:t>Co</a:t>
            </a:r>
            <a:r>
              <a:rPr lang="pt-BR" sz="3200" dirty="0" smtClean="0">
                <a:solidFill>
                  <a:schemeClr val="bg1"/>
                </a:solidFill>
              </a:rPr>
              <a:t>. 1. 4 a 7)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25002" y="1549620"/>
            <a:ext cx="76886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Sempre dou graças a meu Deus por vocês, por causa da </a:t>
            </a:r>
            <a:r>
              <a:rPr lang="pt-BR" sz="2800" b="1" dirty="0">
                <a:solidFill>
                  <a:srgbClr val="C00000"/>
                </a:solidFill>
              </a:rPr>
              <a:t>graça que lhes foi dada </a:t>
            </a:r>
            <a:r>
              <a:rPr lang="pt-BR" sz="2800" dirty="0"/>
              <a:t>por ele em Cristo </a:t>
            </a:r>
            <a:r>
              <a:rPr lang="pt-BR" sz="2800" dirty="0" smtClean="0"/>
              <a:t>Jesus. Pois </a:t>
            </a:r>
            <a:r>
              <a:rPr lang="pt-BR" sz="2800" dirty="0"/>
              <a:t>nele vocês foram </a:t>
            </a:r>
            <a:r>
              <a:rPr lang="pt-BR" sz="2800" b="1" dirty="0">
                <a:solidFill>
                  <a:srgbClr val="C00000"/>
                </a:solidFill>
              </a:rPr>
              <a:t>enriquecidos em tudo</a:t>
            </a:r>
            <a:r>
              <a:rPr lang="pt-BR" sz="2800" dirty="0"/>
              <a:t>, em toda </a:t>
            </a:r>
            <a:r>
              <a:rPr lang="pt-BR" sz="2800" b="1" dirty="0">
                <a:solidFill>
                  <a:srgbClr val="C00000"/>
                </a:solidFill>
              </a:rPr>
              <a:t>palavra e em todo conhecimento</a:t>
            </a:r>
            <a:r>
              <a:rPr lang="pt-BR" sz="2800" dirty="0"/>
              <a:t>,</a:t>
            </a:r>
            <a:br>
              <a:rPr lang="pt-BR" sz="2800" dirty="0"/>
            </a:br>
            <a:r>
              <a:rPr lang="pt-BR" sz="2800" dirty="0"/>
              <a:t>porque o testemunho de Cristo foi confirmado entre </a:t>
            </a:r>
            <a:r>
              <a:rPr lang="pt-BR" sz="2800" dirty="0" smtClean="0"/>
              <a:t>vocês, de </a:t>
            </a:r>
            <a:r>
              <a:rPr lang="pt-BR" sz="2800" dirty="0"/>
              <a:t>modo que </a:t>
            </a:r>
            <a:r>
              <a:rPr lang="pt-BR" sz="2800" b="1" dirty="0">
                <a:solidFill>
                  <a:srgbClr val="C00000"/>
                </a:solidFill>
              </a:rPr>
              <a:t>não lhes falta nenhum dom espiritual</a:t>
            </a:r>
            <a:r>
              <a:rPr lang="pt-BR" sz="2800" dirty="0"/>
              <a:t>, enquanto vocês </a:t>
            </a:r>
            <a:r>
              <a:rPr lang="pt-BR" sz="2800" b="1" dirty="0">
                <a:solidFill>
                  <a:srgbClr val="C00000"/>
                </a:solidFill>
              </a:rPr>
              <a:t>aguardam que o nosso Senhor Jesus Cristo seja revelado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22725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7577" y="450761"/>
            <a:ext cx="8306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/>
                </a:solidFill>
              </a:rPr>
              <a:t>A igreja e </a:t>
            </a:r>
            <a:r>
              <a:rPr lang="pt-BR" sz="3200" dirty="0" smtClean="0">
                <a:solidFill>
                  <a:schemeClr val="bg1"/>
                </a:solidFill>
              </a:rPr>
              <a:t>sua essência (I </a:t>
            </a:r>
            <a:r>
              <a:rPr lang="pt-BR" sz="3200" dirty="0" err="1" smtClean="0">
                <a:solidFill>
                  <a:schemeClr val="bg1"/>
                </a:solidFill>
              </a:rPr>
              <a:t>Co</a:t>
            </a:r>
            <a:r>
              <a:rPr lang="pt-BR" sz="3200" dirty="0" smtClean="0">
                <a:solidFill>
                  <a:schemeClr val="bg1"/>
                </a:solidFill>
              </a:rPr>
              <a:t>. 1. 4 a 7)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566669" y="2000381"/>
            <a:ext cx="43530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Salvos pela graça</a:t>
            </a:r>
          </a:p>
          <a:p>
            <a:endParaRPr lang="pt-BR" sz="2800" b="1" dirty="0"/>
          </a:p>
          <a:p>
            <a:r>
              <a:rPr lang="pt-BR" sz="2800" b="1" dirty="0" smtClean="0"/>
              <a:t>Palavra e conhecimento</a:t>
            </a:r>
          </a:p>
          <a:p>
            <a:endParaRPr lang="pt-BR" sz="2800" b="1" dirty="0"/>
          </a:p>
          <a:p>
            <a:r>
              <a:rPr lang="pt-BR" sz="2800" b="1" dirty="0" smtClean="0"/>
              <a:t>Dons Espirituais</a:t>
            </a:r>
          </a:p>
          <a:p>
            <a:endParaRPr lang="pt-BR" sz="2800" b="1" dirty="0"/>
          </a:p>
          <a:p>
            <a:r>
              <a:rPr lang="pt-BR" sz="2800" b="1" dirty="0" smtClean="0"/>
              <a:t>Esperança em Cristo</a:t>
            </a:r>
            <a:endParaRPr lang="pt-BR" sz="2800" b="1" dirty="0"/>
          </a:p>
        </p:txBody>
      </p:sp>
      <p:cxnSp>
        <p:nvCxnSpPr>
          <p:cNvPr id="5" name="Conector angulado 4"/>
          <p:cNvCxnSpPr/>
          <p:nvPr/>
        </p:nvCxnSpPr>
        <p:spPr>
          <a:xfrm>
            <a:off x="2472744" y="1803042"/>
            <a:ext cx="5215943" cy="3631843"/>
          </a:xfrm>
          <a:prstGeom prst="bentConnector3">
            <a:avLst>
              <a:gd name="adj1" fmla="val 4185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5521819" y="2187987"/>
            <a:ext cx="26852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err="1" smtClean="0"/>
              <a:t>Cristocêntrica</a:t>
            </a:r>
            <a:endParaRPr lang="pt-BR" sz="2400" dirty="0" smtClean="0"/>
          </a:p>
          <a:p>
            <a:endParaRPr lang="pt-BR" sz="2400" dirty="0" smtClean="0"/>
          </a:p>
          <a:p>
            <a:r>
              <a:rPr lang="pt-BR" sz="2400" dirty="0" smtClean="0"/>
              <a:t>Bíblica</a:t>
            </a:r>
          </a:p>
          <a:p>
            <a:endParaRPr lang="pt-BR" sz="2400" dirty="0" smtClean="0"/>
          </a:p>
          <a:p>
            <a:r>
              <a:rPr lang="pt-BR" sz="2400" dirty="0" smtClean="0"/>
              <a:t>Carismática</a:t>
            </a:r>
          </a:p>
          <a:p>
            <a:endParaRPr lang="pt-BR" sz="2400" dirty="0" smtClean="0"/>
          </a:p>
          <a:p>
            <a:r>
              <a:rPr lang="pt-BR" sz="2400" dirty="0" smtClean="0"/>
              <a:t>Escatológica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428467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7577" y="450761"/>
            <a:ext cx="8306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chemeClr val="bg1"/>
                </a:solidFill>
              </a:rPr>
              <a:t>O discípulo e </a:t>
            </a:r>
            <a:r>
              <a:rPr lang="pt-BR" sz="3200" dirty="0" smtClean="0">
                <a:solidFill>
                  <a:schemeClr val="bg1"/>
                </a:solidFill>
              </a:rPr>
              <a:t>sua essência (I </a:t>
            </a:r>
            <a:r>
              <a:rPr lang="pt-BR" sz="3200" dirty="0" err="1" smtClean="0">
                <a:solidFill>
                  <a:schemeClr val="bg1"/>
                </a:solidFill>
              </a:rPr>
              <a:t>Co</a:t>
            </a:r>
            <a:r>
              <a:rPr lang="pt-BR" sz="3200" dirty="0" smtClean="0">
                <a:solidFill>
                  <a:schemeClr val="bg1"/>
                </a:solidFill>
              </a:rPr>
              <a:t>. 1. 10)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25002" y="1549620"/>
            <a:ext cx="76886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Irmãos, em nome de nosso Senhor Jesus Cristo suplico a todos vocês que concordem uns com os outros no que falam, para que não haja divisões entre vocês, e, sim, que todos estejam unidos num só pensamento e num só parecer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12505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</TotalTime>
  <Words>792</Words>
  <Application>Microsoft Office PowerPoint</Application>
  <PresentationFormat>Apresentação na tela (4:3)</PresentationFormat>
  <Paragraphs>182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Marcorelio Murta</dc:creator>
  <cp:lastModifiedBy>Pr.Alex</cp:lastModifiedBy>
  <cp:revision>29</cp:revision>
  <dcterms:created xsi:type="dcterms:W3CDTF">2017-02-02T12:20:55Z</dcterms:created>
  <dcterms:modified xsi:type="dcterms:W3CDTF">2017-02-11T20:09:13Z</dcterms:modified>
</cp:coreProperties>
</file>